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0" r:id="rId5"/>
    <p:sldId id="286" r:id="rId6"/>
    <p:sldId id="285" r:id="rId7"/>
    <p:sldId id="287" r:id="rId8"/>
    <p:sldId id="288" r:id="rId9"/>
    <p:sldId id="290" r:id="rId10"/>
    <p:sldId id="293" r:id="rId11"/>
    <p:sldId id="294" r:id="rId12"/>
    <p:sldId id="272" r:id="rId13"/>
    <p:sldId id="295" r:id="rId14"/>
    <p:sldId id="296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0201" autoAdjust="0"/>
  </p:normalViewPr>
  <p:slideViewPr>
    <p:cSldViewPr snapToGrid="0">
      <p:cViewPr varScale="1">
        <p:scale>
          <a:sx n="60" d="100"/>
          <a:sy n="60" d="100"/>
        </p:scale>
        <p:origin x="89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2:56:18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2681 5362 0,'0'0'0,"71"0"157,-1 0-142,107 0-15,-107 0 16,124 18-16,230 0 31,263 17 0,-193-35 1,-159 0-1,-105 0-15,-19 0-1,-140 0 1,-18 0-1,17 0 1,195 17 0,-36-17 15,-70-17-15,-124 17-1,-17 0 1,0 0-1,105 0 1,230 0 0,-141-35-1,-160 35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2:25.7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7444 4798 0,'17'0'141,"1"0"-48,0 0 111,-1 0-17,-17-18-187,18 18 16,-1 0 77,1 0-93,0 0 16,-1 0 62,1-18-62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2:26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7849 4745 0,'0'-18'16,"-17"18"62,17-17-47,-18 17 0,-282-53 0,141-53-15,89 53 0,52 35-1,1 1 1,-1 17 0,0 0-1,1-18 1,-1 18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4:24.8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7779 6562 0,'17'0'63,"1"0"-32,0 0-16,-1 0 1,89 0 0,247 0-1,-177-18 1,-52 0-16,17 18 16,-123 0-1,-1 0 48,18 0-48,107-17 1,-125 17 0,1 0-1,-1 0 1,1 0-1,35 0 1,35 0 0,-35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4:26.2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8026 7338 0,'-18'0'0,"36"0"62,-1 0-46,1 0-16,17 0 15,-17 0 1,35 0 0,35-18-1,124 0 1,88-34-1,-18 34 1,-141-17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5:04.3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353 17163 0,'0'-18'15,"17"18"48,19 0-48,-19 0-15,19 0 16,105 35 31,353-17-16,-318 0-31,212 17 31,-317-35-15,-1 17 0,36-17-1,317 0 1,459 0 0,-211 18-1,-107 17 1,-229-17-1,-88-18 17,-106 18-17,18-18 1,0 0 0,282-18-1,-247-17 1,-88 35-1,-54 0 1,54 0 0,88 17-1,71-17 1,88 0 0,70 0-1,-335 0 1,-17 0-1,-18 0 17,176 36-17,194-36 1,36 0 0,-36 0-1,-282 17 1,-105-17-1,-19 0 32,1 0-47,0 0 16,34 0 0,-16 0-1,-19 0 16,19 0-15,34 0-16,195 36 31,-36-36-15,318 0 0,-441 0-1,-53 0-15,-18 0 16,-17 0 15,-1 0 0,1 0-15,-1 0 0,19 0-1,52 0 1,106 35-1,53-35 17,-53 0-17,-18 17 1,-158-17 0,0 0 15,70 0-16,71 0 1,-1 0 0,-69 0-1,-54 0 1,-18 0 46,1 0-46,0 0 15,-1 0-31,19-17 16,-1-1 0,0 1-1,0 17-15,-35-18 16,36 18 15,34-18-15,177 1-1,53-36 1,-124 17 0,-105 19-1,-36 17 63,1 0-62,17-18-16,-18 18 16,-18-17-16,19 17 15,-19 0 48,19 0-48,-19-18-15,1 18 32,0 0-32,-1 0 15,1 0 48,-1 0-48,1 0 48,0 0-63,-1 0 15,1 0-15,0 0 16,-1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5:22.3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6509 6473 0,'0'-17'31,"17"17"31,36 0-46,-35 0-16,53 0 16,70 17-1,-88-17 1,-36 0-1,-17 18-15,35-18 63,1 0-47,52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5:45.4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5856 6403 0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5:47.6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4410 6368 0,'0'-18'79,"17"18"-64,19 0-15,175 0 31,36 35 16,-176-35-47,17 0 16,35 0 0,-17 0-1,18 0 1,-36 18-1,53 0 1,-17-18 0,70 0-1,35 0 1,-123 0 15,-89 17-31,19-17 16,34 18 15,71-18-15,-70 0-16,141 0 15,-124 0 1,-18 0 0,-52 0-1,0 0 1,17 17-1,18-17 1,-18 0 0,0 18-1,18-18 1,-18 0 0,71 18 15,-70-18-31,-1 0 31,-17 0-15,-1 0-16,1 0 31,17 0-15,36 0-1,17 0 1,-35 0-1,-36 0 1,1 0 31,0 0-47,35 0 16,17 0-1,-52-18 1,-1 18-1,1 0 17,0 0-17,17-18-15,71 18 16,-71 0 0,-17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5:59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8431 6279 0,'18'0'109,"17"0"-109,-17 0 16,17 0-1,53 0 1,248 0 15,-1 0 1,-318 0-17,19 0 1,-19 0-1,54 0 1,35 0 0,-1 0-1,-69 0 1,34 0-16,1 0 31,-1 18-31,-17-18 16,18 0 15,17 0-15,-35 18-1,0-18 1,-18 0 0,89 0-1,17 0 1,106 0-1,70 0 1,-140 0 0,-72 0-1,-87 0 17,17 0-17,18 0 1,53 0-1,-18 0 17,-35 17-17,-35-17-15,35 0 16,-36 0 0,125 18-1,-37-18 1,-16 0-1,-54 0 1,-18 0 0,36 0-1,-35 0 1,53 0 0,-36 0-1,-18 0 16,1 0 1,0 0-17,52 18 1,-17-18 0,-35 0-1,0 0-15,-1 0 16,1 0 46,-1 0-46,1 0 0,0 0-16,-1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6:17.2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10724 6244 0,'-17'0'141,"-1"0"-141,1 0 16,-1 0-1,18-17 1,-18 17 46,1 0 16,-1 0-62,0 0 0,1 0 31,-1 0-16,0 0-31,1 0 15,-1 0 1,1 0-16,-1 0 16,0 0 31,1 0-32,-1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2:56:18.8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8184 6121 0,'0'0'16,"-17"0"15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6:53.6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17304 3775 0,'0'17'94,"17"1"-94,1 17 16,0-17-16,52 35 15,1 35 1,52-35 0,-35-18-1,18 1 1,-18-19 0,-70 1-1,17-18-15,1 0 31,34 0-15,-52 0 0,70 0-1,18 0 1,53 0 0,52 0-1,-175-18 1,-36 53 62,0-17-62,-18 17-16,-123 124 15,70-106 1,-87 88-16,-142 35 15,-159 89 1,371-247 0,141-18 93,-18 0-109,71 0 16,35-36-16,-53 36 15,-17-35-15,-1 35 16,-52 0 0,-36 0 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7:03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8731 12065 0,'0'0'0,"0"-18"157,36 18-142,-19 0-15,-17-17 16,35 17-16,54-18 47,34 0-16,-105 1-15,-1 17 30,1 0-30,17 0-16,36 0 16,-36 0-1,-17 0 1,-1 0 15,1-18 79,17 1-95,-17 17-15,0 0 16,-1 0-16,1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7:23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5045 12083 0,'17'0'78,"1"0"-63,0 0-15,17 0 32,18 17-32,53 1 31,141 0-16,176-18 1,-282 35 0,-88-18-1,-35-17 1,-1 0 0,71 0-1,230 0 1,370-17-1,-230 17 1,-69 0-16,-90 17 16,-158 19-1,-105-19 1,-19-17 15,-17 18 32,18-18-63,0 0 15,17 0 1,71 18 0,17-18-1,-35 0 1,-70 0-1,0 0 1,70-18 0,159-53-1,35 36 1,-53 35 0,-211 0 15,-36-17-16,-52-1 1,52 18-16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7:32.3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10283 12030 0,'0'-18'32,"18"18"46,35 0-63,53 0-15,-36 0 16,124 0-16,18 0 16,159 0-1,-160 0-15,-176 0 16,177 71-1,-141-54 17,-18-17-32,246 18 15,160-18 1,0 0 0,193 0 15,-281 0-16,-36 0 1,-212 0 0,-17 0-1,-53 0 1,-35 0 93,-1 0-93,1 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11:29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9842 10777 0,'0'-17'78,"36"17"-63,-1 0-15,0 0 16,-17 0 0,88 0 15,-53-18 0,-36 18 360,19 0-391,-19 0 15,1 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11:58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4657 13864 0,'0'-17'31,"-18"17"63,0 0-78,1 0-1,-19-18-15,1 0 16,18 1-1,-19 17 17,19 0-32,-1 0 15,0 0 1,-17 0 0,-18 0-1,53-18 16,-17 18-15,-1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13:38.7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1993 10936 0,'53'0'78,"-35"0"-78,52-18 15,54-34-15,-1 34 47,-105 18-31,0 0-1,17 0 1,71 0 0,-53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13:39.3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2699 11536 0,'0'0'0,"53"0"16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13:39.7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2328 12065 0,'0'18'110,"36"-18"-95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13:43.5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1323 13088 0,'35'0'31,"18"18"-15,0-1-16,53 36 31,-53-53-15,0 0-1,53 36 1,52-36-1,107 17 1,-18-17 0,-106 18-1,-106-1 1,0-17 15,71 0-15,-17 0-1,-19 0-15,54-17 16,-89 17 0,0 0 15,36 0-15,17 0-1,0 0 16,-70 0-15,-1 0 15,36-18-31,-18 18 16,71-35 0,-88 35-1,0 0 1,-1 0 31,1 0-32,0 0-15,17 0 16,18-18 0,-36 18-1,1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0:14.7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2522 5133 0,'0'-18'16,"36"18"125,-1 0-126,0 0-15,0 0 16,89-35 0,-1 35-1,-87 0 1,-19 0 31,19 0-47,52 0 15,0 0 1,-70 0 15,-1 0 0,1 0-15,88 0 0,35-18-1,-53 18 1,-53-17 0,-17 17-1,17 0 16,-17 0-31,141 0 16,-36 0 0,-70 0-1,-35 17 1,-1-17 15,1 0-31,17 0 31,1 0-31,-1 0 16,-35 18 0,17 0-1,1-18 1,-18 17 0,18-17-1,35 0 1,-36 0-1,1 0 1,0 18 0,17-18-1,35 0 1,1 0 0,-53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0:26.9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8343 8273 0,'0'0'0,"-17"0"125,52 0 31,0 0-156,0 17 15,-17-17-15,17 0 16,1 0 0,16 0-1,54 0 1,-70 18 0,-19-18-1,1 0 16,0 0 16,-1 0-31,1 0-16,-1 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0:35.7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28963 6597 0,'18'0'156,"-1"0"-140,1 0 0,0 0-16,-1 0 15,19-18-15,-1 18 16,18 0-1,35-17-15,-35 17 16,0-18 0,-36 18 15,1 0 0,53 0-15,-1-18-1,-17 1 1,-35 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0:37.4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30692 6632 0,'17'0'172,"1"0"-172,0 0 16,17 0-16,0 0 15,36 0 17,-18 0 14,229 0-14,-123 0-17,-89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0:38.2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30833 6632 0,'35'0'63,"-35"-17"-63,53 17 15,35-18-15,247-35 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0:44.9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24201 9084 0,'35'0'203,"0"0"-188,18 0-15,88 0 16,-88 0-16,53-35 16,70 35-16,-35 0 15,-17-18-15,17 18 16,0 0-1,-88 0 17,-18 0-1,212 0 0,-106 0 0,-70 0-15,-36 18 0,0-18-1,-17 0 1,17 0 0,1 0-1,-19 0 1,1 0-1,35 0 1,0 0 0,17 0-1,18 0 1,-35 17 0,-35-17 15,0 0 0,17 0-15,18 0-1,35 0 1,-17 0 0,-18 18-1,-1 0 1,37-18-1,-36 0-15,-18 0 16,229 17 0,-122-17-1,-90 0 1,-34 18 15,0-18 0,35 0-15,-36 0-16,36 0 16,-18 0-1,-17 0 1,0 18 0,-1-18-1,19 17 1,17-17-16,17 18 15,36-18 1,-53 0 0,-18 0-1,-17 0 48,-1 0-48,1 0 1,0 0 0,-1 0-1,1 0 48,-18 18-63,18-18 15,-1 17 17,1-17 15,0 0-32,-1 0 16,1 0-31,-18 18 157,18-18-157,34 17 15,1-17 1,-17 0-16,-1 0 16,-53 0 46,1 0-46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23T13:00:50.5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29774 8749 0,'18'0'141,"35"0"-126,0 0-15,35 0 16,-35 0-16,-18 0 15,-17 0-15,35 0 16,-18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55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8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5.xml"/><Relationship Id="rId5" Type="http://schemas.openxmlformats.org/officeDocument/2006/relationships/image" Target="../media/image77.emf"/><Relationship Id="rId4" Type="http://schemas.openxmlformats.org/officeDocument/2006/relationships/customXml" Target="../ink/ink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81.png"/><Relationship Id="rId7" Type="http://schemas.openxmlformats.org/officeDocument/2006/relationships/customXml" Target="../ink/ink27.xml"/><Relationship Id="rId12" Type="http://schemas.openxmlformats.org/officeDocument/2006/relationships/image" Target="../media/image86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emf"/><Relationship Id="rId11" Type="http://schemas.openxmlformats.org/officeDocument/2006/relationships/customXml" Target="../ink/ink29.xml"/><Relationship Id="rId5" Type="http://schemas.openxmlformats.org/officeDocument/2006/relationships/customXml" Target="../ink/ink26.xml"/><Relationship Id="rId10" Type="http://schemas.openxmlformats.org/officeDocument/2006/relationships/image" Target="../media/image85.emf"/><Relationship Id="rId4" Type="http://schemas.openxmlformats.org/officeDocument/2006/relationships/image" Target="../media/image82.png"/><Relationship Id="rId9" Type="http://schemas.openxmlformats.org/officeDocument/2006/relationships/customXml" Target="../ink/ink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2.emf"/><Relationship Id="rId5" Type="http://schemas.openxmlformats.org/officeDocument/2006/relationships/image" Target="../media/image17.png"/><Relationship Id="rId10" Type="http://schemas.openxmlformats.org/officeDocument/2006/relationships/customXml" Target="../ink/ink1.xm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4.xml"/><Relationship Id="rId18" Type="http://schemas.openxmlformats.org/officeDocument/2006/relationships/image" Target="../media/image36.emf"/><Relationship Id="rId3" Type="http://schemas.openxmlformats.org/officeDocument/2006/relationships/image" Target="../media/image25.png"/><Relationship Id="rId21" Type="http://schemas.openxmlformats.org/officeDocument/2006/relationships/customXml" Target="../ink/ink8.xml"/><Relationship Id="rId7" Type="http://schemas.openxmlformats.org/officeDocument/2006/relationships/image" Target="../media/image29.png"/><Relationship Id="rId12" Type="http://schemas.openxmlformats.org/officeDocument/2006/relationships/image" Target="../media/image33.emf"/><Relationship Id="rId17" Type="http://schemas.openxmlformats.org/officeDocument/2006/relationships/customXml" Target="../ink/ink6.xml"/><Relationship Id="rId2" Type="http://schemas.openxmlformats.org/officeDocument/2006/relationships/image" Target="../media/image24.png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customXml" Target="../ink/ink3.xml"/><Relationship Id="rId24" Type="http://schemas.openxmlformats.org/officeDocument/2006/relationships/image" Target="../media/image39.emf"/><Relationship Id="rId5" Type="http://schemas.openxmlformats.org/officeDocument/2006/relationships/image" Target="../media/image27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32.png"/><Relationship Id="rId19" Type="http://schemas.openxmlformats.org/officeDocument/2006/relationships/customXml" Target="../ink/ink7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4.emf"/><Relationship Id="rId22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41.png"/><Relationship Id="rId7" Type="http://schemas.openxmlformats.org/officeDocument/2006/relationships/image" Target="../media/image4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1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customXml" Target="../ink/ink14.xml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customXml" Target="../ink/ink17.xml"/><Relationship Id="rId18" Type="http://schemas.openxmlformats.org/officeDocument/2006/relationships/image" Target="../media/image69.emf"/><Relationship Id="rId26" Type="http://schemas.openxmlformats.org/officeDocument/2006/relationships/image" Target="../media/image73.emf"/><Relationship Id="rId3" Type="http://schemas.openxmlformats.org/officeDocument/2006/relationships/image" Target="../media/image59.png"/><Relationship Id="rId21" Type="http://schemas.openxmlformats.org/officeDocument/2006/relationships/customXml" Target="../ink/ink21.xml"/><Relationship Id="rId7" Type="http://schemas.openxmlformats.org/officeDocument/2006/relationships/image" Target="../media/image63.png"/><Relationship Id="rId12" Type="http://schemas.openxmlformats.org/officeDocument/2006/relationships/image" Target="../media/image66.e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2" Type="http://schemas.openxmlformats.org/officeDocument/2006/relationships/image" Target="../media/image40.png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customXml" Target="../ink/ink16.xml"/><Relationship Id="rId24" Type="http://schemas.openxmlformats.org/officeDocument/2006/relationships/image" Target="../media/image72.emf"/><Relationship Id="rId5" Type="http://schemas.openxmlformats.org/officeDocument/2006/relationships/image" Target="../media/image61.png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10" Type="http://schemas.openxmlformats.org/officeDocument/2006/relationships/image" Target="../media/image65.emf"/><Relationship Id="rId19" Type="http://schemas.openxmlformats.org/officeDocument/2006/relationships/customXml" Target="../ink/ink20.xml"/><Relationship Id="rId4" Type="http://schemas.openxmlformats.org/officeDocument/2006/relationships/image" Target="../media/image60.png"/><Relationship Id="rId9" Type="http://schemas.openxmlformats.org/officeDocument/2006/relationships/customXml" Target="../ink/ink15.xml"/><Relationship Id="rId14" Type="http://schemas.openxmlformats.org/officeDocument/2006/relationships/image" Target="../media/image67.emf"/><Relationship Id="rId22" Type="http://schemas.openxmlformats.org/officeDocument/2006/relationships/image" Target="../media/image7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60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888169" y="1444143"/>
            <a:ext cx="1010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to Pre-train Graph Neural Networks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AAAI_2021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370525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1905978" y="2622599"/>
            <a:ext cx="806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Yuanfu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Lu,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Xunqiang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Jiang, Yuan Fang,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Chuan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Shi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1279" y="521662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2021.2.23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Code&amp;dataset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https://github.com/rootlu/L2P-GNN.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1AAF278-A043-4A68-A48B-E49841465F0A}"/>
              </a:ext>
            </a:extLst>
          </p:cNvPr>
          <p:cNvSpPr txBox="1"/>
          <p:nvPr/>
        </p:nvSpPr>
        <p:spPr>
          <a:xfrm>
            <a:off x="1169582" y="3173572"/>
            <a:ext cx="9314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Beijing University of Posts and Telecommunications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WeChat Search Application Department, Tencent Inc. China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Singapore Management University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Peng Cheng Laboratory, Shenzhen, China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69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-88864" y="606844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Transferable Prior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AD51B14-D695-4ECD-9CDB-6D00A017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104" y="1118196"/>
            <a:ext cx="6270485" cy="2205591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9B955757-4A47-4E4A-8A4B-796A29DFCC1A}"/>
              </a:ext>
            </a:extLst>
          </p:cNvPr>
          <p:cNvSpPr/>
          <p:nvPr/>
        </p:nvSpPr>
        <p:spPr>
          <a:xfrm>
            <a:off x="7772400" y="1115989"/>
            <a:ext cx="4155558" cy="21937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1DC4989-6038-4866-B115-F1CF366193E7}"/>
              </a:ext>
            </a:extLst>
          </p:cNvPr>
          <p:cNvSpPr txBox="1"/>
          <p:nvPr/>
        </p:nvSpPr>
        <p:spPr>
          <a:xfrm>
            <a:off x="0" y="1441361"/>
            <a:ext cx="62572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mimic the testing process with the fine-tuned</a:t>
            </a: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model.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is, the transferable prior θ = {ψ, ω} </a:t>
            </a: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be optimized through the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backpropgation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query loss given by 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33645C-4774-49D3-A294-8F20F1AF5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35" y="3735683"/>
            <a:ext cx="5838825" cy="2257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D72FEA82-6848-4DB5-A08A-2E3D06AE2B49}"/>
                  </a:ext>
                </a:extLst>
              </p14:cNvPr>
              <p14:cNvContentPartPr/>
              <p14:nvPr/>
            </p14:nvContentPartPr>
            <p14:xfrm>
              <a:off x="3543120" y="3867120"/>
              <a:ext cx="133920" cy="1296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D72FEA82-6848-4DB5-A08A-2E3D06AE2B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280" y="3803760"/>
                <a:ext cx="165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0FD3862D-120D-40EC-B8DA-4C19E801FB79}"/>
                  </a:ext>
                </a:extLst>
              </p14:cNvPr>
              <p14:cNvContentPartPr/>
              <p14:nvPr/>
            </p14:nvContentPartPr>
            <p14:xfrm>
              <a:off x="1549440" y="4959360"/>
              <a:ext cx="127440" cy="3204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0FD3862D-120D-40EC-B8DA-4C19E801FB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600" y="4896000"/>
                <a:ext cx="158760" cy="1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46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B1AE36-F2E4-4E42-B008-8150CFFE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281237"/>
            <a:ext cx="53911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40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AA2982-BFC3-420D-A661-F0AD696F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3" y="1545154"/>
            <a:ext cx="11776354" cy="37676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E9C52A-9C75-4E2C-8384-A3D928AD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343" y="5312845"/>
            <a:ext cx="1162050" cy="238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6D5E67-CEA8-4D12-8385-571815F11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117" y="5298557"/>
            <a:ext cx="942975" cy="266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78633F55-7399-4338-9967-E0FD5C10E2FD}"/>
                  </a:ext>
                </a:extLst>
              </p14:cNvPr>
              <p14:cNvContentPartPr/>
              <p14:nvPr/>
            </p14:nvContentPartPr>
            <p14:xfrm>
              <a:off x="717480" y="3905280"/>
              <a:ext cx="222840" cy="320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78633F55-7399-4338-9967-E0FD5C10E2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640" y="3841920"/>
                <a:ext cx="2541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BFE8B5F0-9BCD-422F-A59A-7A32EC0D0AD3}"/>
                  </a:ext>
                </a:extLst>
              </p14:cNvPr>
              <p14:cNvContentPartPr/>
              <p14:nvPr/>
            </p14:nvContentPartPr>
            <p14:xfrm>
              <a:off x="971640" y="4152960"/>
              <a:ext cx="19440" cy="36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BFE8B5F0-9BCD-422F-A59A-7A32EC0D0A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5800" y="4089600"/>
                <a:ext cx="50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5680509F-FAFA-4426-AED2-9A8F72320318}"/>
                  </a:ext>
                </a:extLst>
              </p14:cNvPr>
              <p14:cNvContentPartPr/>
              <p14:nvPr/>
            </p14:nvContentPartPr>
            <p14:xfrm>
              <a:off x="838080" y="4343400"/>
              <a:ext cx="13320" cy="684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5680509F-FAFA-4426-AED2-9A8F723203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2240" y="4280040"/>
                <a:ext cx="446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C8F6147A-B296-472A-9AC0-5277FFB8FD17}"/>
                  </a:ext>
                </a:extLst>
              </p14:cNvPr>
              <p14:cNvContentPartPr/>
              <p14:nvPr/>
            </p14:nvContentPartPr>
            <p14:xfrm>
              <a:off x="476280" y="4711680"/>
              <a:ext cx="895680" cy="6372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C8F6147A-B296-472A-9AC0-5277FFB8FD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440" y="4648320"/>
                <a:ext cx="92700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27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B0AC4D-6306-4A18-9008-4ACE92B7A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61" y="817876"/>
            <a:ext cx="9266930" cy="52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1.Background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E4F326-A1B2-4C06-8BDB-C6F2A586795C}"/>
              </a:ext>
            </a:extLst>
          </p:cNvPr>
          <p:cNvSpPr txBox="1"/>
          <p:nvPr/>
        </p:nvSpPr>
        <p:spPr>
          <a:xfrm>
            <a:off x="5041066" y="4344924"/>
            <a:ext cx="323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218B26-6E3B-49CB-8605-8965FD8F5EDC}"/>
              </a:ext>
            </a:extLst>
          </p:cNvPr>
          <p:cNvSpPr txBox="1"/>
          <p:nvPr/>
        </p:nvSpPr>
        <p:spPr>
          <a:xfrm>
            <a:off x="298301" y="1290940"/>
            <a:ext cx="11344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GNNs usually requires abundant labeled data, which are often limited and expensive to obtain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957FFE-CA80-4A8E-A9FE-0B37D1E5100B}"/>
              </a:ext>
            </a:extLst>
          </p:cNvPr>
          <p:cNvSpPr txBox="1"/>
          <p:nvPr/>
        </p:nvSpPr>
        <p:spPr>
          <a:xfrm>
            <a:off x="298300" y="2024587"/>
            <a:ext cx="11344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GNN pre-training methods follow a two-step paradigm:</a:t>
            </a: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1)pre-training on abundant unlabeled data and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fine-tuning on downstream labeled data</a:t>
            </a: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exists divergence of optimization objectives in the two steps.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28" y="53551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0" y="1018457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GNN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CE23FE-D131-42BD-B258-88B3B4DB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43" y="1792804"/>
            <a:ext cx="2000250" cy="2952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B98AC8-BB2D-4AC7-980D-E2CA1BB4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903" y="1792804"/>
            <a:ext cx="3362325" cy="2571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05C5040-8766-49BD-981F-0AF1E026C640}"/>
              </a:ext>
            </a:extLst>
          </p:cNvPr>
          <p:cNvSpPr txBox="1"/>
          <p:nvPr/>
        </p:nvSpPr>
        <p:spPr>
          <a:xfrm>
            <a:off x="513243" y="2304916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Node-level representation: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64C666D-B347-4E67-8A1F-0FE5D9790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7" y="2817028"/>
            <a:ext cx="5029200" cy="10763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1EA9DF4-1A0A-4747-A76E-A6A4FAA24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76" y="4135622"/>
            <a:ext cx="5353050" cy="2667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E0A556-3F0C-4811-84BE-8A8D5F23B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087775"/>
            <a:ext cx="3476625" cy="28575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95AFB3F-A2C5-4D43-A7DA-737592C5162F}"/>
              </a:ext>
            </a:extLst>
          </p:cNvPr>
          <p:cNvSpPr txBox="1"/>
          <p:nvPr/>
        </p:nvSpPr>
        <p:spPr>
          <a:xfrm>
            <a:off x="614917" y="4789065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Graph-level representation: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CE37992-3727-4EF4-9B59-DD63DC342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04" y="5298034"/>
            <a:ext cx="4705350" cy="3429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7DDB8EF-57B2-47ED-8E9A-E678B846D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758" y="5845646"/>
            <a:ext cx="5372100" cy="266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6195F58-EDFF-4C96-9A8F-6091C1D146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9780" y="5836121"/>
            <a:ext cx="4095750" cy="2762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D79E0262-FE18-4A98-8A67-6CD3A4363613}"/>
                  </a:ext>
                </a:extLst>
              </p14:cNvPr>
              <p14:cNvContentPartPr/>
              <p14:nvPr/>
            </p14:nvContentPartPr>
            <p14:xfrm>
              <a:off x="965160" y="1930320"/>
              <a:ext cx="1663920" cy="320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D79E0262-FE18-4A98-8A67-6CD3A43636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9320" y="1866960"/>
                <a:ext cx="16952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0458B9C3-5283-4503-B166-7DE42F1A8196}"/>
                  </a:ext>
                </a:extLst>
              </p14:cNvPr>
              <p14:cNvContentPartPr/>
              <p14:nvPr/>
            </p14:nvContentPartPr>
            <p14:xfrm>
              <a:off x="2940120" y="2203560"/>
              <a:ext cx="6480" cy="36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0458B9C3-5283-4503-B166-7DE42F1A81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4280" y="2140200"/>
                <a:ext cx="3780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50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28" y="53551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101600" y="111425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GNN Pre-training.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33AABE5-8F75-42BB-A46A-C8E4F042BF33}"/>
              </a:ext>
            </a:extLst>
          </p:cNvPr>
          <p:cNvGrpSpPr/>
          <p:nvPr/>
        </p:nvGrpSpPr>
        <p:grpSpPr>
          <a:xfrm>
            <a:off x="343675" y="1673635"/>
            <a:ext cx="5195888" cy="1519447"/>
            <a:chOff x="418103" y="1733265"/>
            <a:chExt cx="5195888" cy="151944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C9BAEB7-0797-486A-BFB7-E8521D8A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343" y="1733265"/>
              <a:ext cx="3933825" cy="2667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AFB7C11-76B4-42B5-910E-B24C73C3481C}"/>
                </a:ext>
              </a:extLst>
            </p:cNvPr>
            <p:cNvSpPr txBox="1"/>
            <p:nvPr/>
          </p:nvSpPr>
          <p:spPr>
            <a:xfrm>
              <a:off x="418103" y="2085182"/>
              <a:ext cx="51958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objective of pre-training is to optimize the following: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59938BD-1C13-4DD5-A3F6-0E9203FC3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315" y="2919337"/>
              <a:ext cx="4124325" cy="333375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934DA95-3ACD-4AC2-9B14-F62F4C949E9E}"/>
              </a:ext>
            </a:extLst>
          </p:cNvPr>
          <p:cNvGrpSpPr/>
          <p:nvPr/>
        </p:nvGrpSpPr>
        <p:grpSpPr>
          <a:xfrm>
            <a:off x="418103" y="3812096"/>
            <a:ext cx="5993330" cy="1676360"/>
            <a:chOff x="514018" y="3099715"/>
            <a:chExt cx="5993330" cy="167636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3A03336-639B-4790-8706-039E065C6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343" y="3099715"/>
              <a:ext cx="3343275" cy="238125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15BB1A1-0EFF-4E14-8708-E753EF8E43D6}"/>
                </a:ext>
              </a:extLst>
            </p:cNvPr>
            <p:cNvSpPr txBox="1"/>
            <p:nvPr/>
          </p:nvSpPr>
          <p:spPr>
            <a:xfrm>
              <a:off x="514018" y="3590153"/>
              <a:ext cx="59933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 </a:t>
              </a: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fine-tuning process aims to maximize the performance on the testing graph data: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13971E9-3A01-40B4-9ABD-EA40C35EF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315" y="4442700"/>
              <a:ext cx="4210050" cy="333375"/>
            </a:xfrm>
            <a:prstGeom prst="rect">
              <a:avLst/>
            </a:prstGeom>
          </p:spPr>
        </p:pic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7D677C40-B660-442E-B2F5-70E7490B5654}"/>
              </a:ext>
            </a:extLst>
          </p:cNvPr>
          <p:cNvSpPr txBox="1"/>
          <p:nvPr/>
        </p:nvSpPr>
        <p:spPr>
          <a:xfrm>
            <a:off x="5460409" y="1172084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to Pre-train GNNs.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B163DCF-FC23-484A-8EBA-51DDE48E4D48}"/>
              </a:ext>
            </a:extLst>
          </p:cNvPr>
          <p:cNvSpPr txBox="1"/>
          <p:nvPr/>
        </p:nvSpPr>
        <p:spPr>
          <a:xfrm>
            <a:off x="5613991" y="1862278"/>
            <a:ext cx="7511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pre-train a GNN model over a graph                ,we </a:t>
            </a: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sample some sub-structures from      ,denoted        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13C80CB-EB3E-42E0-BFA0-3D843C246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7774" y="1964884"/>
            <a:ext cx="895350" cy="23812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FD97504-17E5-4289-B82D-6FCBA2EEF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9442" y="2246480"/>
            <a:ext cx="190500" cy="25717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819BC0CA-5D5D-4AC4-83D9-FEEE0E65F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4022" y="2256004"/>
            <a:ext cx="419100" cy="28575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77FB190-D72A-4C30-A5A3-E91BDCB09F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7928" y="2256004"/>
            <a:ext cx="419100" cy="33337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0B6BFCED-D172-481E-AB49-C8B8EEF6A8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2528" y="3031703"/>
            <a:ext cx="5314950" cy="676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6707C5D2-BEEA-4278-9581-40925631420D}"/>
                  </a:ext>
                </a:extLst>
              </p14:cNvPr>
              <p14:cNvContentPartPr/>
              <p14:nvPr/>
            </p14:nvContentPartPr>
            <p14:xfrm>
              <a:off x="907920" y="1816200"/>
              <a:ext cx="718200" cy="320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6707C5D2-BEEA-4278-9581-4092563142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2080" y="1752840"/>
                <a:ext cx="7495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39AD33DE-88AC-46CA-B28B-F8FDEDE01648}"/>
                  </a:ext>
                </a:extLst>
              </p14:cNvPr>
              <p14:cNvContentPartPr/>
              <p14:nvPr/>
            </p14:nvContentPartPr>
            <p14:xfrm>
              <a:off x="2997360" y="2978280"/>
              <a:ext cx="177840" cy="1296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39AD33DE-88AC-46CA-B28B-F8FDEDE016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81520" y="2914920"/>
                <a:ext cx="209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F135FED9-BCE5-45B4-BEA0-24E2C7FAD35D}"/>
                  </a:ext>
                </a:extLst>
              </p14:cNvPr>
              <p14:cNvContentPartPr/>
              <p14:nvPr/>
            </p14:nvContentPartPr>
            <p14:xfrm>
              <a:off x="10426680" y="2343240"/>
              <a:ext cx="235440" cy="3204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F135FED9-BCE5-45B4-BEA0-24E2C7FAD35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10840" y="2279880"/>
                <a:ext cx="2667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F8147B88-C65C-46F9-9397-8702E70437FC}"/>
                  </a:ext>
                </a:extLst>
              </p14:cNvPr>
              <p14:cNvContentPartPr/>
              <p14:nvPr/>
            </p14:nvContentPartPr>
            <p14:xfrm>
              <a:off x="11049120" y="2387520"/>
              <a:ext cx="273240" cy="36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F8147B88-C65C-46F9-9397-8702E70437F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33280" y="2324160"/>
                <a:ext cx="304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8F7DCD8C-3371-4835-954F-DC944C2EF921}"/>
                  </a:ext>
                </a:extLst>
              </p14:cNvPr>
              <p14:cNvContentPartPr/>
              <p14:nvPr/>
            </p14:nvContentPartPr>
            <p14:xfrm>
              <a:off x="11099880" y="2355840"/>
              <a:ext cx="184320" cy="3204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8F7DCD8C-3371-4835-954F-DC944C2EF9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84040" y="2292480"/>
                <a:ext cx="2156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A1E9708D-1853-4A3C-A11D-EF94A758010C}"/>
                  </a:ext>
                </a:extLst>
              </p14:cNvPr>
              <p14:cNvContentPartPr/>
              <p14:nvPr/>
            </p14:nvContentPartPr>
            <p14:xfrm>
              <a:off x="8712360" y="3251160"/>
              <a:ext cx="1524240" cy="82800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A1E9708D-1853-4A3C-A11D-EF94A758010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96520" y="3187800"/>
                <a:ext cx="1555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D0C5BA3E-D61A-4DEC-A606-AD67817D481D}"/>
                  </a:ext>
                </a:extLst>
              </p14:cNvPr>
              <p14:cNvContentPartPr/>
              <p14:nvPr/>
            </p14:nvContentPartPr>
            <p14:xfrm>
              <a:off x="10718640" y="3149640"/>
              <a:ext cx="146520" cy="360"/>
            </p14:xfrm>
          </p:contentPart>
        </mc:Choice>
        <mc:Fallback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D0C5BA3E-D61A-4DEC-A606-AD67817D481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02800" y="3086280"/>
                <a:ext cx="1778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47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69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-88864" y="606844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L2P-GNN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41B467-7625-44EB-9814-B475A487F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84" y="1223409"/>
            <a:ext cx="11210925" cy="39433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C4696DF-BEC1-4DE1-932C-BE83BCCC7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4" y="5428343"/>
            <a:ext cx="11315700" cy="714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C6E62B50-3A11-42D2-8C9F-70645FFB45D5}"/>
                  </a:ext>
                </a:extLst>
              </p14:cNvPr>
              <p14:cNvContentPartPr/>
              <p14:nvPr/>
            </p14:nvContentPartPr>
            <p14:xfrm>
              <a:off x="2679840" y="1714320"/>
              <a:ext cx="63720" cy="133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C6E62B50-3A11-42D2-8C9F-70645FFB4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000" y="1650960"/>
                <a:ext cx="95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92935719-24D8-4ED6-BC6B-7E8A314C711B}"/>
                  </a:ext>
                </a:extLst>
              </p14:cNvPr>
              <p14:cNvContentPartPr/>
              <p14:nvPr/>
            </p14:nvContentPartPr>
            <p14:xfrm>
              <a:off x="2584440" y="1600200"/>
              <a:ext cx="241560" cy="10836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92935719-24D8-4ED6-BC6B-7E8A314C7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8600" y="1536840"/>
                <a:ext cx="272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B701C3DA-6F95-4CBF-9122-A29793D98775}"/>
                  </a:ext>
                </a:extLst>
              </p14:cNvPr>
              <p14:cNvContentPartPr/>
              <p14:nvPr/>
            </p14:nvContentPartPr>
            <p14:xfrm>
              <a:off x="2800440" y="2343240"/>
              <a:ext cx="520920" cy="1944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B701C3DA-6F95-4CBF-9122-A29793D987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4600" y="2279880"/>
                <a:ext cx="5522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D8C83304-9F32-4CBF-8E7B-A9094746D2E5}"/>
                  </a:ext>
                </a:extLst>
              </p14:cNvPr>
              <p14:cNvContentPartPr/>
              <p14:nvPr/>
            </p14:nvContentPartPr>
            <p14:xfrm>
              <a:off x="2882880" y="2590920"/>
              <a:ext cx="425880" cy="5112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D8C83304-9F32-4CBF-8E7B-A9094746D2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7040" y="2527560"/>
                <a:ext cx="45720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81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69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-88864" y="606844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Construction.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235BE5-FBA2-42FD-BC7D-3CCEEE0D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60" y="868454"/>
            <a:ext cx="6406449" cy="2253415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8B890A69-FA6E-4E7C-99AF-A8AE740C2CFC}"/>
              </a:ext>
            </a:extLst>
          </p:cNvPr>
          <p:cNvSpPr/>
          <p:nvPr/>
        </p:nvSpPr>
        <p:spPr>
          <a:xfrm>
            <a:off x="6347637" y="868454"/>
            <a:ext cx="1020726" cy="22894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773CB6-4BDE-4B34-AA51-D887762B5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28" y="1361198"/>
            <a:ext cx="2524125" cy="3143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0E2F22-DC4D-493B-972D-039258272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65" y="1897366"/>
            <a:ext cx="1343025" cy="2286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55B5F5C-ADCE-4E2D-AD15-CF0A920AA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953" y="1864028"/>
            <a:ext cx="828675" cy="2952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4CEE163-A15D-4C81-BC15-04CF70473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205" y="3761771"/>
            <a:ext cx="323850" cy="3143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39E0CB1-F765-42DC-BC9D-B0150F820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12" y="3276600"/>
            <a:ext cx="333375" cy="304800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4E8D3E00-8F69-4467-8BF1-97278441ACDB}"/>
              </a:ext>
            </a:extLst>
          </p:cNvPr>
          <p:cNvGrpSpPr/>
          <p:nvPr/>
        </p:nvGrpSpPr>
        <p:grpSpPr>
          <a:xfrm>
            <a:off x="90377" y="3242534"/>
            <a:ext cx="6257260" cy="3457911"/>
            <a:chOff x="127590" y="2284144"/>
            <a:chExt cx="6257260" cy="345791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F1F33D7-73FF-4F6D-9BF4-7B3ABBF162AB}"/>
                </a:ext>
              </a:extLst>
            </p:cNvPr>
            <p:cNvSpPr txBox="1"/>
            <p:nvPr/>
          </p:nvSpPr>
          <p:spPr>
            <a:xfrm>
              <a:off x="204675" y="2284144"/>
              <a:ext cx="514350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 promote both global and local perspectives of a graph, its corresponding task      is designed to contain k child tasks</a:t>
              </a:r>
              <a:r>
                <a: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EFBCDF4-F685-41E5-96CD-DBA574CB4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565" y="3291298"/>
              <a:ext cx="952500" cy="26670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EC45F97-2DE3-44D1-B6AD-78D2BF8C8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61066" y="3269611"/>
              <a:ext cx="1652588" cy="289046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1A76D6D-C076-4F6D-9D97-22A66BD9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590" y="3730490"/>
              <a:ext cx="5877599" cy="723397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DDAB8D2-6F5D-44D1-9FAF-B90ECD03BB90}"/>
                </a:ext>
              </a:extLst>
            </p:cNvPr>
            <p:cNvSpPr txBox="1"/>
            <p:nvPr/>
          </p:nvSpPr>
          <p:spPr>
            <a:xfrm>
              <a:off x="127590" y="4726392"/>
              <a:ext cx="625726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the support         and query          contain edges randomly sampled from the edge distribution        of the graph</a:t>
              </a:r>
              <a:r>
                <a: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3406C1FA-0218-41FA-B831-A607FE79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6138" y="4765909"/>
              <a:ext cx="333375" cy="3048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676CE93-02BC-47CE-95AB-B294ECD83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2843" y="4770135"/>
              <a:ext cx="352425" cy="304800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E498C2DC-9926-494E-A355-FAB56E20C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52335" y="5129448"/>
              <a:ext cx="323850" cy="209550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6C4A1F1A-6F71-40CC-A2DE-7217EC89D4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12" y="2279968"/>
            <a:ext cx="4038600" cy="2476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757DEF96-534C-4898-9353-50F4EC74D0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312" y="2735180"/>
            <a:ext cx="1847850" cy="323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82437E37-09FE-40A7-8B9F-1B00AAD7E4CD}"/>
                  </a:ext>
                </a:extLst>
              </p14:cNvPr>
              <p14:cNvContentPartPr/>
              <p14:nvPr/>
            </p14:nvContentPartPr>
            <p14:xfrm>
              <a:off x="127080" y="6172200"/>
              <a:ext cx="4984920" cy="11448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82437E37-09FE-40A7-8B9F-1B00AAD7E4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1240" y="6108840"/>
                <a:ext cx="501624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464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69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-88864" y="606844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Node-level loss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AD51B14-D695-4ECD-9CDB-6D00A017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79" y="868454"/>
            <a:ext cx="6270485" cy="2205591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9B955757-4A47-4E4A-8A4B-796A29DFCC1A}"/>
              </a:ext>
            </a:extLst>
          </p:cNvPr>
          <p:cNvSpPr/>
          <p:nvPr/>
        </p:nvSpPr>
        <p:spPr>
          <a:xfrm>
            <a:off x="7198242" y="868454"/>
            <a:ext cx="4155558" cy="21937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05225CA-7047-433D-9801-4A63E8FC8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8" y="1426478"/>
            <a:ext cx="4894412" cy="104027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0A127A4-600A-4D00-876E-DCFB6CD166F1}"/>
              </a:ext>
            </a:extLst>
          </p:cNvPr>
          <p:cNvSpPr txBox="1"/>
          <p:nvPr/>
        </p:nvSpPr>
        <p:spPr>
          <a:xfrm>
            <a:off x="0" y="2835371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Graph-level loss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C0197C1-2E2C-4832-8798-70031E65F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17" y="3335655"/>
            <a:ext cx="5619750" cy="11811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98E35AE-FF59-41F9-BA5B-B31BD986597C}"/>
              </a:ext>
            </a:extLst>
          </p:cNvPr>
          <p:cNvSpPr txBox="1"/>
          <p:nvPr/>
        </p:nvSpPr>
        <p:spPr>
          <a:xfrm>
            <a:off x="-88865" y="4716341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Total loss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0BB771D-FF8E-499F-9B36-1A6FF5197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92" y="5124690"/>
            <a:ext cx="5591175" cy="8286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34C4E0-A733-453E-B07B-DA7BC101A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92" y="6091698"/>
            <a:ext cx="5810250" cy="504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CB5B51-4E36-40D4-8F19-04363D994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212" y="4217594"/>
            <a:ext cx="409575" cy="27622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1B3689ED-0CF4-4044-90B5-7B0897AA6B40}"/>
              </a:ext>
            </a:extLst>
          </p:cNvPr>
          <p:cNvSpPr txBox="1"/>
          <p:nvPr/>
        </p:nvSpPr>
        <p:spPr>
          <a:xfrm>
            <a:off x="6300787" y="4190914"/>
            <a:ext cx="625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denotes the shifted graph representation by randomly shifting some dimensions of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53BAB8D1-44F9-42B6-82D6-F49FB17FD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1462" y="4538282"/>
            <a:ext cx="333375" cy="285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22880C11-31DE-4072-93C0-7F2C350B63D3}"/>
                  </a:ext>
                </a:extLst>
              </p14:cNvPr>
              <p14:cNvContentPartPr/>
              <p14:nvPr/>
            </p14:nvContentPartPr>
            <p14:xfrm>
              <a:off x="2343240" y="2324160"/>
              <a:ext cx="190800" cy="1296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22880C11-31DE-4072-93C0-7F2C350B63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27400" y="2260800"/>
                <a:ext cx="222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818F7C3C-963C-480E-ADC1-43D44E839077}"/>
                  </a:ext>
                </a:extLst>
              </p14:cNvPr>
              <p14:cNvContentPartPr/>
              <p14:nvPr/>
            </p14:nvContentPartPr>
            <p14:xfrm>
              <a:off x="2108160" y="2305080"/>
              <a:ext cx="360" cy="36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818F7C3C-963C-480E-ADC1-43D44E8390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92320" y="22417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79499BE7-69FD-41F9-B84D-153517FE3537}"/>
                  </a:ext>
                </a:extLst>
              </p14:cNvPr>
              <p14:cNvContentPartPr/>
              <p14:nvPr/>
            </p14:nvContentPartPr>
            <p14:xfrm>
              <a:off x="1587600" y="2286000"/>
              <a:ext cx="1371960" cy="57600"/>
            </p14:xfrm>
          </p:contentPart>
        </mc:Choice>
        <mc:Fallback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79499BE7-69FD-41F9-B84D-153517FE35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71760" y="2222640"/>
                <a:ext cx="14032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0E4A9EBB-906C-4B4F-A6A1-637048CA9A8E}"/>
                  </a:ext>
                </a:extLst>
              </p14:cNvPr>
              <p14:cNvContentPartPr/>
              <p14:nvPr/>
            </p14:nvContentPartPr>
            <p14:xfrm>
              <a:off x="3035160" y="2260440"/>
              <a:ext cx="1530720" cy="3240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0E4A9EBB-906C-4B4F-A6A1-637048CA9A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9320" y="2197080"/>
                <a:ext cx="1562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4A2B154A-3724-40D8-B405-CBE27FBD224D}"/>
                  </a:ext>
                </a:extLst>
              </p14:cNvPr>
              <p14:cNvContentPartPr/>
              <p14:nvPr/>
            </p14:nvContentPartPr>
            <p14:xfrm>
              <a:off x="3746520" y="2241720"/>
              <a:ext cx="114480" cy="648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4A2B154A-3724-40D8-B405-CBE27FBD224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30680" y="2178360"/>
                <a:ext cx="145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2BB7EBDD-5866-4AD3-A799-439D23E2EAAD}"/>
                  </a:ext>
                </a:extLst>
              </p14:cNvPr>
              <p14:cNvContentPartPr/>
              <p14:nvPr/>
            </p14:nvContentPartPr>
            <p14:xfrm>
              <a:off x="6229440" y="1359000"/>
              <a:ext cx="495720" cy="457560"/>
            </p14:xfrm>
          </p:contentPart>
        </mc:Choice>
        <mc:Fallback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2BB7EBDD-5866-4AD3-A799-439D23E2EA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13600" y="1295640"/>
                <a:ext cx="52704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F263D5C0-7633-4CED-A76D-7B2EF1CA8821}"/>
                  </a:ext>
                </a:extLst>
              </p14:cNvPr>
              <p14:cNvContentPartPr/>
              <p14:nvPr/>
            </p14:nvContentPartPr>
            <p14:xfrm>
              <a:off x="3143160" y="4299120"/>
              <a:ext cx="235440" cy="44640"/>
            </p14:xfrm>
          </p:contentPart>
        </mc:Choice>
        <mc:Fallback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F263D5C0-7633-4CED-A76D-7B2EF1CA88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27320" y="4235760"/>
                <a:ext cx="2667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0A7DE67A-AE3F-4ABA-8547-847840EF34E8}"/>
                  </a:ext>
                </a:extLst>
              </p14:cNvPr>
              <p14:cNvContentPartPr/>
              <p14:nvPr/>
            </p14:nvContentPartPr>
            <p14:xfrm>
              <a:off x="1816200" y="4349880"/>
              <a:ext cx="1752840" cy="70200"/>
            </p14:xfrm>
          </p:contentPart>
        </mc:Choice>
        <mc:Fallback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0A7DE67A-AE3F-4ABA-8547-847840EF34E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00360" y="4286520"/>
                <a:ext cx="17841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C2CE4220-1D01-472B-BD2C-310B0C0DB44F}"/>
                  </a:ext>
                </a:extLst>
              </p14:cNvPr>
              <p14:cNvContentPartPr/>
              <p14:nvPr/>
            </p14:nvContentPartPr>
            <p14:xfrm>
              <a:off x="3701880" y="4324320"/>
              <a:ext cx="1626120" cy="38520"/>
            </p14:xfrm>
          </p:contentPart>
        </mc:Choice>
        <mc:Fallback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C2CE4220-1D01-472B-BD2C-310B0C0DB44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86040" y="4260960"/>
                <a:ext cx="1657440" cy="1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72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69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-88864" y="606844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Node-level Adaptation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AD51B14-D695-4ECD-9CDB-6D00A017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79" y="868454"/>
            <a:ext cx="6270485" cy="2205591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9B955757-4A47-4E4A-8A4B-796A29DFCC1A}"/>
              </a:ext>
            </a:extLst>
          </p:cNvPr>
          <p:cNvSpPr/>
          <p:nvPr/>
        </p:nvSpPr>
        <p:spPr>
          <a:xfrm>
            <a:off x="7198242" y="868454"/>
            <a:ext cx="4155558" cy="21937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05225CA-7047-433D-9801-4A63E8FC8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7" y="1224459"/>
            <a:ext cx="4894412" cy="104027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4FD7C28-EA50-45A2-B122-AC66FDC1FEA3}"/>
              </a:ext>
            </a:extLst>
          </p:cNvPr>
          <p:cNvSpPr txBox="1"/>
          <p:nvPr/>
        </p:nvSpPr>
        <p:spPr>
          <a:xfrm>
            <a:off x="0" y="3168440"/>
            <a:ext cx="6257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simulate the procedure of fine-tuning on training data: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3EA350-F077-4744-91D2-7AF79170D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29" y="3662945"/>
            <a:ext cx="4591050" cy="77152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A0BB123-E540-48D9-BB03-2B6178AE714A}"/>
              </a:ext>
            </a:extLst>
          </p:cNvPr>
          <p:cNvSpPr txBox="1"/>
          <p:nvPr/>
        </p:nvSpPr>
        <p:spPr>
          <a:xfrm>
            <a:off x="51167" y="4449455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Graph-level Adaptation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86E3AA5-99FC-4FF1-BA10-5AE66DA8783A}"/>
              </a:ext>
            </a:extLst>
          </p:cNvPr>
          <p:cNvSpPr txBox="1"/>
          <p:nvPr/>
        </p:nvSpPr>
        <p:spPr>
          <a:xfrm>
            <a:off x="5790535" y="4434470"/>
            <a:ext cx="625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encode how to pool node information for representing a graph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F885078-E458-434A-A43D-C4005CE76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85" y="5070056"/>
            <a:ext cx="5619750" cy="11811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61CAA4-AD9F-4882-AE10-9E230584F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282" y="5254501"/>
            <a:ext cx="4343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2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7789</TotalTime>
  <Words>378</Words>
  <Application>Microsoft Office PowerPoint</Application>
  <PresentationFormat>宽屏</PresentationFormat>
  <Paragraphs>71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NimbusRomNo9L-Regu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149</cp:revision>
  <dcterms:created xsi:type="dcterms:W3CDTF">2020-10-25T05:52:47Z</dcterms:created>
  <dcterms:modified xsi:type="dcterms:W3CDTF">2021-02-23T14:00:49Z</dcterms:modified>
</cp:coreProperties>
</file>